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906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>
      <p:cViewPr>
        <p:scale>
          <a:sx n="159" d="100"/>
          <a:sy n="159" d="100"/>
        </p:scale>
        <p:origin x="1424" y="-5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8.jp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4.jp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madisonorthoinc.com/" TargetMode="External"/><Relationship Id="rId4" Type="http://schemas.openxmlformats.org/officeDocument/2006/relationships/hyperlink" Target="mailto:info@madisonorthoin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60575" cy="9906000"/>
          </a:xfrm>
          <a:custGeom>
            <a:avLst/>
            <a:gdLst/>
            <a:ahLst/>
            <a:cxnLst/>
            <a:rect l="l" t="t" r="r" b="b"/>
            <a:pathLst>
              <a:path w="2060575" h="9906000">
                <a:moveTo>
                  <a:pt x="2060575" y="0"/>
                </a:moveTo>
                <a:lnTo>
                  <a:pt x="0" y="0"/>
                </a:lnTo>
                <a:lnTo>
                  <a:pt x="0" y="9905999"/>
                </a:lnTo>
                <a:lnTo>
                  <a:pt x="2060575" y="9905999"/>
                </a:lnTo>
                <a:lnTo>
                  <a:pt x="2060575" y="0"/>
                </a:lnTo>
                <a:close/>
              </a:path>
            </a:pathLst>
          </a:custGeom>
          <a:solidFill>
            <a:srgbClr val="82C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2375" y="1136650"/>
            <a:ext cx="4365625" cy="71755"/>
          </a:xfrm>
          <a:custGeom>
            <a:avLst/>
            <a:gdLst/>
            <a:ahLst/>
            <a:cxnLst/>
            <a:rect l="l" t="t" r="r" b="b"/>
            <a:pathLst>
              <a:path w="4365625" h="71755">
                <a:moveTo>
                  <a:pt x="4365625" y="0"/>
                </a:moveTo>
                <a:lnTo>
                  <a:pt x="0" y="0"/>
                </a:lnTo>
                <a:lnTo>
                  <a:pt x="0" y="71437"/>
                </a:lnTo>
                <a:lnTo>
                  <a:pt x="4365625" y="71437"/>
                </a:lnTo>
                <a:lnTo>
                  <a:pt x="436562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0" y="2447924"/>
            <a:ext cx="43603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A6A6A6"/>
                </a:solidFill>
                <a:latin typeface="Trebuchet MS"/>
                <a:cs typeface="Trebuchet MS"/>
              </a:rPr>
              <a:t>Sistema de </a:t>
            </a:r>
            <a:r>
              <a:rPr lang="en-US" sz="2200" dirty="0" err="1">
                <a:solidFill>
                  <a:srgbClr val="A6A6A6"/>
                </a:solidFill>
                <a:latin typeface="Trebuchet MS"/>
                <a:cs typeface="Trebuchet MS"/>
              </a:rPr>
              <a:t>F</a:t>
            </a:r>
            <a:r>
              <a:rPr sz="2200" dirty="0" err="1">
                <a:solidFill>
                  <a:srgbClr val="A6A6A6"/>
                </a:solidFill>
                <a:latin typeface="Trebuchet MS"/>
                <a:cs typeface="Trebuchet MS"/>
              </a:rPr>
              <a:t>ijación</a:t>
            </a:r>
            <a:r>
              <a:rPr sz="22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lang="en-US" sz="2200" dirty="0">
                <a:solidFill>
                  <a:srgbClr val="A6A6A6"/>
                </a:solidFill>
                <a:latin typeface="Trebuchet MS"/>
                <a:cs typeface="Trebuchet MS"/>
              </a:rPr>
              <a:t>para</a:t>
            </a:r>
            <a:r>
              <a:rPr sz="22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lang="en-US" sz="2200" dirty="0" err="1">
                <a:solidFill>
                  <a:srgbClr val="A6A6A6"/>
                </a:solidFill>
                <a:latin typeface="Trebuchet MS"/>
                <a:cs typeface="Trebuchet MS"/>
              </a:rPr>
              <a:t>E</a:t>
            </a:r>
            <a:r>
              <a:rPr sz="2200" dirty="0" err="1">
                <a:solidFill>
                  <a:srgbClr val="A6A6A6"/>
                </a:solidFill>
                <a:latin typeface="Trebuchet MS"/>
                <a:cs typeface="Trebuchet MS"/>
              </a:rPr>
              <a:t>sternón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5" y="488950"/>
            <a:ext cx="1466942" cy="511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3325" y="1785231"/>
            <a:ext cx="2257425" cy="6626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9850" y="4973044"/>
            <a:ext cx="3777723" cy="40159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5350" y="3381865"/>
            <a:ext cx="1362682" cy="1004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9890" y="2560136"/>
            <a:ext cx="3190361" cy="33960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561512"/>
            <a:ext cx="6858000" cy="344805"/>
          </a:xfrm>
          <a:custGeom>
            <a:avLst/>
            <a:gdLst/>
            <a:ahLst/>
            <a:cxnLst/>
            <a:rect l="l" t="t" r="r" b="b"/>
            <a:pathLst>
              <a:path w="6858000" h="344804">
                <a:moveTo>
                  <a:pt x="6858000" y="0"/>
                </a:moveTo>
                <a:lnTo>
                  <a:pt x="0" y="0"/>
                </a:lnTo>
                <a:lnTo>
                  <a:pt x="0" y="344487"/>
                </a:lnTo>
                <a:lnTo>
                  <a:pt x="6858000" y="344487"/>
                </a:lnTo>
                <a:lnTo>
                  <a:pt x="68580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544" y="1593794"/>
            <a:ext cx="332311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9999"/>
                </a:solidFill>
                <a:latin typeface="Trebuchet MS"/>
                <a:cs typeface="Trebuchet MS"/>
              </a:rPr>
              <a:t>Características del implante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544" y="212167"/>
            <a:ext cx="5906135" cy="106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9999"/>
                </a:solidFill>
                <a:latin typeface="Trebuchet MS"/>
                <a:cs typeface="Trebuchet MS"/>
              </a:rPr>
              <a:t>Visión general del sistema</a:t>
            </a:r>
            <a:endParaRPr sz="1600" dirty="0">
              <a:latin typeface="Trebuchet MS"/>
              <a:cs typeface="Trebuchet MS"/>
            </a:endParaRPr>
          </a:p>
          <a:p>
            <a:pPr marL="38100" marR="30480" algn="just">
              <a:lnSpc>
                <a:spcPct val="100800"/>
              </a:lnSpc>
              <a:spcBef>
                <a:spcPts val="1045"/>
              </a:spcBef>
            </a:pPr>
            <a:r>
              <a:rPr sz="1100" dirty="0">
                <a:solidFill>
                  <a:srgbClr val="A6A6A6"/>
                </a:solidFill>
                <a:latin typeface="Trebuchet MS"/>
                <a:cs typeface="Trebuchet MS"/>
              </a:rPr>
              <a:t>El sistema de fijación esternal de titanio SEVERN</a:t>
            </a:r>
            <a:r>
              <a:rPr sz="1000" baseline="23809" dirty="0">
                <a:solidFill>
                  <a:srgbClr val="A6A6A6"/>
                </a:solidFill>
                <a:latin typeface="Trebuchet MS"/>
                <a:cs typeface="Trebuchet MS"/>
              </a:rPr>
              <a:t>TM </a:t>
            </a:r>
            <a:r>
              <a:rPr sz="1100" dirty="0">
                <a:solidFill>
                  <a:srgbClr val="A6A6A6"/>
                </a:solidFill>
                <a:latin typeface="Trebuchet MS"/>
                <a:cs typeface="Trebuchet MS"/>
              </a:rPr>
              <a:t> es un sistema de cierre esternal destinado a la estabilización y fijación de fracturas de la pared torácica anterior. Esto incluye la fijación del esternón tras una esternotomía y procedimientos quirúrgicos reconstructivos del esternón para ayudar a la alineación y estabilización del hueso.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841" y="1883617"/>
            <a:ext cx="3048635" cy="60689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835"/>
              </a:spcBef>
            </a:pPr>
            <a:r>
              <a:rPr sz="1050" dirty="0">
                <a:solidFill>
                  <a:srgbClr val="4597A0"/>
                </a:solidFill>
                <a:latin typeface="Trebuchet MS"/>
                <a:cs typeface="Trebuchet MS"/>
              </a:rPr>
              <a:t>Amplia variedad de placas para esternón</a:t>
            </a:r>
            <a:endParaRPr sz="1050" dirty="0">
              <a:latin typeface="Trebuchet MS"/>
              <a:cs typeface="Trebuchet MS"/>
            </a:endParaRPr>
          </a:p>
          <a:p>
            <a:pPr marL="98425" indent="-76200">
              <a:lnSpc>
                <a:spcPct val="100000"/>
              </a:lnSpc>
              <a:spcBef>
                <a:spcPts val="675"/>
              </a:spcBef>
              <a:buChar char="-"/>
              <a:tabLst>
                <a:tab pos="98425" algn="l"/>
              </a:tabLst>
            </a:pP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Placas de cuerpo esternal para una disección mínima</a:t>
            </a:r>
            <a:endParaRPr sz="1000" dirty="0">
              <a:latin typeface="Trebuchet MS"/>
              <a:cs typeface="Trebuchet MS"/>
            </a:endParaRPr>
          </a:p>
          <a:p>
            <a:pPr marL="98425" indent="-76200">
              <a:lnSpc>
                <a:spcPct val="100000"/>
              </a:lnSpc>
              <a:spcBef>
                <a:spcPts val="580"/>
              </a:spcBef>
              <a:buChar char="-"/>
              <a:tabLst>
                <a:tab pos="98425" algn="l"/>
              </a:tabLst>
            </a:pP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Placas de bloqueo en forma de estrella y en forma de H para la fijación del </a:t>
            </a:r>
            <a:r>
              <a:rPr lang="en-US" sz="1000" dirty="0" err="1">
                <a:solidFill>
                  <a:srgbClr val="A6A6A6"/>
                </a:solidFill>
                <a:latin typeface="Trebuchet MS"/>
                <a:cs typeface="Trebuchet MS"/>
              </a:rPr>
              <a:t>hueso</a:t>
            </a:r>
            <a:r>
              <a:rPr lang="en-US" sz="10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000" dirty="0" err="1">
                <a:solidFill>
                  <a:srgbClr val="A6A6A6"/>
                </a:solidFill>
                <a:latin typeface="Trebuchet MS"/>
                <a:cs typeface="Trebuchet MS"/>
              </a:rPr>
              <a:t>manubrio</a:t>
            </a:r>
            <a:endParaRPr sz="1000" dirty="0">
              <a:latin typeface="Trebuchet MS"/>
              <a:cs typeface="Trebuchet MS"/>
            </a:endParaRPr>
          </a:p>
          <a:p>
            <a:pPr marL="98425" indent="-76200">
              <a:lnSpc>
                <a:spcPct val="100000"/>
              </a:lnSpc>
              <a:spcBef>
                <a:spcPts val="575"/>
              </a:spcBef>
              <a:buChar char="-"/>
              <a:tabLst>
                <a:tab pos="98425" algn="l"/>
              </a:tabLst>
            </a:pP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Placa recta de bloqueo esternal de titanio sin pasador para fracturas transversales</a:t>
            </a:r>
            <a:endParaRPr sz="1000" dirty="0">
              <a:latin typeface="Trebuchet MS"/>
              <a:cs typeface="Trebuchet MS"/>
            </a:endParaRPr>
          </a:p>
          <a:p>
            <a:pPr marL="98425" indent="-76200">
              <a:lnSpc>
                <a:spcPct val="100000"/>
              </a:lnSpc>
              <a:spcBef>
                <a:spcPts val="480"/>
              </a:spcBef>
              <a:buChar char="-"/>
              <a:tabLst>
                <a:tab pos="98425" algn="l"/>
              </a:tabLst>
            </a:pP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Placas de bloqueo rectas para una fijación esternal estable de costilla a costilla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A6A6A6"/>
              </a:buClr>
            </a:pPr>
            <a:endParaRPr sz="1050" dirty="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</a:pPr>
            <a:r>
              <a:rPr sz="1050" dirty="0">
                <a:solidFill>
                  <a:srgbClr val="4597A0"/>
                </a:solidFill>
                <a:latin typeface="Trebuchet MS"/>
                <a:cs typeface="Trebuchet MS"/>
              </a:rPr>
              <a:t>Tornillos autorroscantes y autoperforantes de bloqueo</a:t>
            </a:r>
            <a:endParaRPr sz="1050" dirty="0">
              <a:latin typeface="Trebuchet MS"/>
              <a:cs typeface="Trebuchet MS"/>
            </a:endParaRPr>
          </a:p>
          <a:p>
            <a:pPr marL="114300" marR="335915" indent="-88900" algn="just">
              <a:lnSpc>
                <a:spcPct val="143600"/>
              </a:lnSpc>
              <a:spcBef>
                <a:spcPts val="100"/>
              </a:spcBef>
              <a:buChar char="-"/>
              <a:tabLst>
                <a:tab pos="101600" algn="l"/>
              </a:tabLst>
            </a:pPr>
            <a:r>
              <a:rPr lang="en-US" sz="1000" dirty="0" err="1">
                <a:solidFill>
                  <a:srgbClr val="A6A6A6"/>
                </a:solidFill>
                <a:latin typeface="Trebuchet MS"/>
                <a:cs typeface="Trebuchet MS"/>
              </a:rPr>
              <a:t>D</a:t>
            </a:r>
            <a:r>
              <a:rPr sz="1000" dirty="0" err="1">
                <a:solidFill>
                  <a:srgbClr val="A6A6A6"/>
                </a:solidFill>
                <a:latin typeface="Trebuchet MS"/>
                <a:cs typeface="Trebuchet MS"/>
              </a:rPr>
              <a:t>isponibles</a:t>
            </a: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 tornillos de bloqueo autorroscantes (rosa) y autoperforantes (azul) para adaptarse a las preferencias del </a:t>
            </a:r>
            <a:r>
              <a:rPr sz="1000" dirty="0" err="1">
                <a:solidFill>
                  <a:srgbClr val="A6A6A6"/>
                </a:solidFill>
                <a:latin typeface="Trebuchet MS"/>
                <a:cs typeface="Trebuchet MS"/>
              </a:rPr>
              <a:t>cirujano</a:t>
            </a: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.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050" dirty="0">
                <a:solidFill>
                  <a:srgbClr val="4597A0"/>
                </a:solidFill>
                <a:latin typeface="Trebuchet MS"/>
                <a:cs typeface="Trebuchet MS"/>
              </a:rPr>
              <a:t>Cierre seguro y estable</a:t>
            </a:r>
            <a:endParaRPr sz="1050" dirty="0">
              <a:latin typeface="Trebuchet MS"/>
              <a:cs typeface="Trebuchet MS"/>
            </a:endParaRPr>
          </a:p>
          <a:p>
            <a:pPr marL="101600" marR="360045" indent="-88900" algn="just">
              <a:lnSpc>
                <a:spcPct val="143600"/>
              </a:lnSpc>
              <a:spcBef>
                <a:spcPts val="80"/>
              </a:spcBef>
              <a:buChar char="-"/>
              <a:tabLst>
                <a:tab pos="88900" algn="l"/>
              </a:tabLst>
            </a:pP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La cabeza de tornillo de los tornillos de bloqueo esternal se </a:t>
            </a:r>
            <a:r>
              <a:rPr sz="1000" dirty="0" err="1">
                <a:solidFill>
                  <a:srgbClr val="A6A6A6"/>
                </a:solidFill>
                <a:latin typeface="Trebuchet MS"/>
                <a:cs typeface="Trebuchet MS"/>
              </a:rPr>
              <a:t>en</a:t>
            </a:r>
            <a:r>
              <a:rPr lang="en-US" sz="1000" dirty="0" err="1">
                <a:solidFill>
                  <a:srgbClr val="A6A6A6"/>
                </a:solidFill>
                <a:latin typeface="Trebuchet MS"/>
                <a:cs typeface="Trebuchet MS"/>
              </a:rPr>
              <a:t>rosca</a:t>
            </a:r>
            <a:r>
              <a:rPr lang="en-US" sz="10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000" dirty="0" err="1">
                <a:solidFill>
                  <a:srgbClr val="A6A6A6"/>
                </a:solidFill>
                <a:latin typeface="Trebuchet MS"/>
                <a:cs typeface="Trebuchet MS"/>
              </a:rPr>
              <a:t>firmemente</a:t>
            </a: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 en el orificio roscado de la placa para proporcionar una fijación estable.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6A6A6"/>
              </a:buClr>
            </a:pPr>
            <a:endParaRPr sz="12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4597A0"/>
                </a:solidFill>
                <a:latin typeface="Trebuchet MS"/>
                <a:cs typeface="Trebuchet MS"/>
              </a:rPr>
              <a:t>Pasador de desbloqueo de emergencia en placas</a:t>
            </a:r>
            <a:endParaRPr sz="1050" dirty="0">
              <a:latin typeface="Trebuchet MS"/>
              <a:cs typeface="Trebuchet MS"/>
            </a:endParaRPr>
          </a:p>
          <a:p>
            <a:pPr marL="101600" marR="327660" indent="-88900" algn="just">
              <a:lnSpc>
                <a:spcPct val="143600"/>
              </a:lnSpc>
              <a:spcBef>
                <a:spcPts val="75"/>
              </a:spcBef>
              <a:buChar char="-"/>
              <a:tabLst>
                <a:tab pos="88900" algn="l"/>
              </a:tabLst>
            </a:pPr>
            <a:r>
              <a:rPr sz="1000" dirty="0">
                <a:solidFill>
                  <a:srgbClr val="A6A6A6"/>
                </a:solidFill>
                <a:latin typeface="Trebuchet MS"/>
                <a:cs typeface="Trebuchet MS"/>
              </a:rPr>
              <a:t>La mayoría de las placas constan de dos partes unidas por un pasador de liberación en forma de U en la sección transversal. El pasador de liberación permite una reentrada esternal rápida y sencilla en casos de emergencia cardiaca.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060" y="8051632"/>
            <a:ext cx="2772410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9999"/>
                </a:solidFill>
                <a:latin typeface="Trebuchet MS"/>
                <a:cs typeface="Trebuchet MS"/>
              </a:rPr>
              <a:t>Indicaciones de uso</a:t>
            </a:r>
            <a:endParaRPr sz="1600" dirty="0">
              <a:latin typeface="Trebuchet MS"/>
              <a:cs typeface="Trebuchet MS"/>
            </a:endParaRPr>
          </a:p>
          <a:p>
            <a:pPr marL="38100" marR="30480" algn="just">
              <a:lnSpc>
                <a:spcPct val="100000"/>
              </a:lnSpc>
              <a:spcBef>
                <a:spcPts val="1030"/>
              </a:spcBef>
            </a:pPr>
            <a:r>
              <a:rPr sz="1100" dirty="0">
                <a:solidFill>
                  <a:srgbClr val="A6A6A6"/>
                </a:solidFill>
                <a:latin typeface="Trebuchet MS"/>
                <a:cs typeface="Trebuchet MS"/>
              </a:rPr>
              <a:t>El sistema de fijación del esternón de titanio SEVERN</a:t>
            </a:r>
            <a:r>
              <a:rPr sz="1000" baseline="23809" dirty="0">
                <a:solidFill>
                  <a:srgbClr val="A6A6A6"/>
                </a:solidFill>
                <a:latin typeface="Trebuchet MS"/>
                <a:cs typeface="Trebuchet MS"/>
              </a:rPr>
              <a:t>TM  </a:t>
            </a:r>
            <a:r>
              <a:rPr sz="1100" dirty="0">
                <a:solidFill>
                  <a:srgbClr val="A6A6A6"/>
                </a:solidFill>
                <a:latin typeface="Trebuchet MS"/>
                <a:cs typeface="Trebuchet MS"/>
              </a:rPr>
              <a:t> está indicado para el cierre/reparación primaria o secundaria del esternón tras esternotomía o fractura del esternón, para estabilizar el esternón y favorecer la fusión.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7037" y="6161705"/>
            <a:ext cx="1374775" cy="8710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8664" y="7400543"/>
            <a:ext cx="2282952" cy="2008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733" y="7848600"/>
            <a:ext cx="727604" cy="255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6859" y="7896407"/>
            <a:ext cx="566045" cy="2220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5887" y="5662995"/>
            <a:ext cx="1001433" cy="738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7111" y="5579766"/>
            <a:ext cx="674557" cy="8077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351" y="5563352"/>
            <a:ext cx="540890" cy="8016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8589" y="2917521"/>
            <a:ext cx="1664921" cy="5369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51" y="1196874"/>
            <a:ext cx="1664808" cy="6033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01962" y="1206771"/>
            <a:ext cx="1133952" cy="8042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1222" y="1167697"/>
            <a:ext cx="539076" cy="7645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1327" y="273811"/>
            <a:ext cx="32972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99"/>
                </a:solidFill>
                <a:latin typeface="Trebuchet MS"/>
                <a:cs typeface="Trebuchet MS"/>
              </a:rPr>
              <a:t>Información sobre implantes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9561512"/>
            <a:ext cx="6858000" cy="344805"/>
          </a:xfrm>
          <a:custGeom>
            <a:avLst/>
            <a:gdLst/>
            <a:ahLst/>
            <a:cxnLst/>
            <a:rect l="l" t="t" r="r" b="b"/>
            <a:pathLst>
              <a:path w="6858000" h="344804">
                <a:moveTo>
                  <a:pt x="6858000" y="0"/>
                </a:moveTo>
                <a:lnTo>
                  <a:pt x="0" y="0"/>
                </a:lnTo>
                <a:lnTo>
                  <a:pt x="0" y="344487"/>
                </a:lnTo>
                <a:lnTo>
                  <a:pt x="6858000" y="344487"/>
                </a:lnTo>
                <a:lnTo>
                  <a:pt x="68580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024" y="1996947"/>
            <a:ext cx="156312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en forma de X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03491"/>
              </p:ext>
            </p:extLst>
          </p:nvPr>
        </p:nvGraphicFramePr>
        <p:xfrm>
          <a:off x="526023" y="2369068"/>
          <a:ext cx="176823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35367055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5+5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0" y="793750"/>
            <a:ext cx="2294255" cy="205104"/>
          </a:xfrm>
          <a:custGeom>
            <a:avLst/>
            <a:gdLst/>
            <a:ahLst/>
            <a:cxnLst/>
            <a:rect l="l" t="t" r="r" b="b"/>
            <a:pathLst>
              <a:path w="2294255" h="205105">
                <a:moveTo>
                  <a:pt x="2293937" y="0"/>
                </a:moveTo>
                <a:lnTo>
                  <a:pt x="0" y="0"/>
                </a:lnTo>
                <a:lnTo>
                  <a:pt x="0" y="204787"/>
                </a:lnTo>
                <a:lnTo>
                  <a:pt x="2293937" y="204787"/>
                </a:lnTo>
                <a:lnTo>
                  <a:pt x="2293937" y="0"/>
                </a:lnTo>
                <a:close/>
              </a:path>
            </a:pathLst>
          </a:custGeom>
          <a:solidFill>
            <a:srgbClr val="D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70" y="798081"/>
            <a:ext cx="239141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404040"/>
                </a:solidFill>
                <a:latin typeface="Trebuchet MS"/>
                <a:cs typeface="Trebuchet MS"/>
              </a:rPr>
              <a:t>Placas de titanio para esternón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1550" y="2006092"/>
            <a:ext cx="1623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en forma de doble T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0237" y="2006092"/>
            <a:ext cx="14979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en ángulo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2433" y="3438781"/>
            <a:ext cx="13023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recta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13419"/>
              </p:ext>
            </p:extLst>
          </p:nvPr>
        </p:nvGraphicFramePr>
        <p:xfrm>
          <a:off x="3861848" y="3811278"/>
          <a:ext cx="1561661" cy="96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05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72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35363004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4+4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35363006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6+6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35363008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8+8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35363010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10+10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35363012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12+12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17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35363015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15+15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73761" y="3522862"/>
            <a:ext cx="17913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recta, sin pasador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3938" y="3298794"/>
            <a:ext cx="1932138" cy="208726"/>
          </a:xfrm>
          <a:prstGeom prst="rect">
            <a:avLst/>
          </a:prstGeom>
        </p:spPr>
      </p:pic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53477"/>
              </p:ext>
            </p:extLst>
          </p:nvPr>
        </p:nvGraphicFramePr>
        <p:xfrm>
          <a:off x="5041570" y="2368243"/>
          <a:ext cx="1385569" cy="276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7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35366066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6+6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45491"/>
              </p:ext>
            </p:extLst>
          </p:nvPr>
        </p:nvGraphicFramePr>
        <p:xfrm>
          <a:off x="655997" y="3898535"/>
          <a:ext cx="1376044" cy="58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9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35364009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3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35364013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19"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35364017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588" y="2930364"/>
            <a:ext cx="3297262" cy="166631"/>
          </a:xfrm>
          <a:custGeom>
            <a:avLst/>
            <a:gdLst/>
            <a:ahLst/>
            <a:cxnLst/>
            <a:rect l="l" t="t" r="r" b="b"/>
            <a:pathLst>
              <a:path w="2294255" h="206375">
                <a:moveTo>
                  <a:pt x="2293936" y="0"/>
                </a:moveTo>
                <a:lnTo>
                  <a:pt x="0" y="0"/>
                </a:lnTo>
                <a:lnTo>
                  <a:pt x="0" y="206375"/>
                </a:lnTo>
                <a:lnTo>
                  <a:pt x="2293936" y="206375"/>
                </a:lnTo>
                <a:lnTo>
                  <a:pt x="2293936" y="0"/>
                </a:lnTo>
                <a:close/>
              </a:path>
            </a:pathLst>
          </a:custGeom>
          <a:solidFill>
            <a:srgbClr val="D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9366" y="2921922"/>
            <a:ext cx="2990046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404040"/>
                </a:solidFill>
                <a:latin typeface="Trebuchet MS"/>
                <a:cs typeface="Trebuchet MS"/>
              </a:rPr>
              <a:t>Placas rectas de bloqueo esternal de titanio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5235855"/>
            <a:ext cx="3566871" cy="212726"/>
          </a:xfrm>
          <a:custGeom>
            <a:avLst/>
            <a:gdLst/>
            <a:ahLst/>
            <a:cxnLst/>
            <a:rect l="l" t="t" r="r" b="b"/>
            <a:pathLst>
              <a:path w="2348230" h="205104">
                <a:moveTo>
                  <a:pt x="2347911" y="0"/>
                </a:moveTo>
                <a:lnTo>
                  <a:pt x="0" y="0"/>
                </a:lnTo>
                <a:lnTo>
                  <a:pt x="0" y="204787"/>
                </a:lnTo>
                <a:lnTo>
                  <a:pt x="2347911" y="204787"/>
                </a:lnTo>
                <a:lnTo>
                  <a:pt x="2347911" y="0"/>
                </a:lnTo>
                <a:close/>
              </a:path>
            </a:pathLst>
          </a:custGeom>
          <a:solidFill>
            <a:srgbClr val="D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7040" y="5227156"/>
            <a:ext cx="311983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Placas de titanio de bloqueo </a:t>
            </a:r>
            <a:r>
              <a:rPr sz="1100" dirty="0" err="1">
                <a:solidFill>
                  <a:srgbClr val="404040"/>
                </a:solidFill>
                <a:latin typeface="Trebuchet MS"/>
                <a:cs typeface="Trebuchet MS"/>
              </a:rPr>
              <a:t>esternal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Trebuchet MS"/>
                <a:cs typeface="Trebuchet MS"/>
              </a:rPr>
              <a:t>manubrio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028" y="6431922"/>
            <a:ext cx="12947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en H de bloqueo esternal 2.7, pequeña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64897"/>
              </p:ext>
            </p:extLst>
          </p:nvPr>
        </p:nvGraphicFramePr>
        <p:xfrm>
          <a:off x="167748" y="6840513"/>
          <a:ext cx="149229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35361004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4+4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909366" y="6444113"/>
            <a:ext cx="14683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en H de bloqueo esternal 2.7, grande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9457"/>
              </p:ext>
            </p:extLst>
          </p:nvPr>
        </p:nvGraphicFramePr>
        <p:xfrm>
          <a:off x="1744202" y="6840513"/>
          <a:ext cx="1588405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35362004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4+4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3444479" y="6447161"/>
            <a:ext cx="15884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en forma de estrella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69550"/>
              </p:ext>
            </p:extLst>
          </p:nvPr>
        </p:nvGraphicFramePr>
        <p:xfrm>
          <a:off x="3443077" y="6838173"/>
          <a:ext cx="1555564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35359003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3+3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82940"/>
              </p:ext>
            </p:extLst>
          </p:nvPr>
        </p:nvGraphicFramePr>
        <p:xfrm>
          <a:off x="5092698" y="6835216"/>
          <a:ext cx="164880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35360006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6+6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5086163" y="6426360"/>
            <a:ext cx="1561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Placa de bloqueo esternal 2.7, en forma de estrella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9615" y="5723690"/>
            <a:ext cx="720725" cy="535138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88" y="7464425"/>
            <a:ext cx="2819962" cy="206375"/>
          </a:xfrm>
          <a:custGeom>
            <a:avLst/>
            <a:gdLst/>
            <a:ahLst/>
            <a:cxnLst/>
            <a:rect l="l" t="t" r="r" b="b"/>
            <a:pathLst>
              <a:path w="2292350" h="206375">
                <a:moveTo>
                  <a:pt x="2292349" y="0"/>
                </a:moveTo>
                <a:lnTo>
                  <a:pt x="0" y="0"/>
                </a:lnTo>
                <a:lnTo>
                  <a:pt x="0" y="206375"/>
                </a:lnTo>
                <a:lnTo>
                  <a:pt x="2292349" y="206375"/>
                </a:lnTo>
                <a:lnTo>
                  <a:pt x="2292349" y="0"/>
                </a:lnTo>
                <a:close/>
              </a:path>
            </a:pathLst>
          </a:custGeom>
          <a:solidFill>
            <a:srgbClr val="D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6087" y="7459062"/>
            <a:ext cx="229711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Tornillos y pasadores de bloqueo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0745" y="8086211"/>
            <a:ext cx="134449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Pasador de desbloqueo de emergencia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14853"/>
              </p:ext>
            </p:extLst>
          </p:nvPr>
        </p:nvGraphicFramePr>
        <p:xfrm>
          <a:off x="5223594" y="8411321"/>
          <a:ext cx="1527737" cy="277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9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</a:t>
                      </a:r>
                      <a:r>
                        <a:rPr sz="900" spc="-1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900" spc="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TIT</a:t>
                      </a: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35365001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527612" y="8141716"/>
            <a:ext cx="1209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Tornillos de bloqueo 2.7, autorroscantes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87979"/>
              </p:ext>
            </p:extLst>
          </p:nvPr>
        </p:nvGraphicFramePr>
        <p:xfrm>
          <a:off x="147266" y="8498550"/>
          <a:ext cx="1919605" cy="101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LEN (MM)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15"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35224008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08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27"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10"/>
                        </a:spcBef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35224010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3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35224012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3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35224014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28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35224016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506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35224018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2100824" y="8141716"/>
            <a:ext cx="133895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Tornillos de bloqueo 2.7, autoperforantes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51466"/>
              </p:ext>
            </p:extLst>
          </p:nvPr>
        </p:nvGraphicFramePr>
        <p:xfrm>
          <a:off x="2132546" y="8498550"/>
          <a:ext cx="1355090" cy="101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</a:t>
                      </a:r>
                      <a:r>
                        <a:rPr sz="900" spc="-1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900" spc="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TIT</a:t>
                      </a: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75"/>
                        </a:lnSpc>
                      </a:pPr>
                      <a:r>
                        <a:rPr sz="900" spc="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LEN </a:t>
                      </a:r>
                      <a:r>
                        <a:rPr sz="900" spc="-1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MM)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15"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35369008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08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27"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35369010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3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35369012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3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35369014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28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35369016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506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35369018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61510"/>
              </p:ext>
            </p:extLst>
          </p:nvPr>
        </p:nvGraphicFramePr>
        <p:xfrm>
          <a:off x="2838699" y="2372160"/>
          <a:ext cx="1384300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(TIT)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AGUJEROS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35368077</a:t>
                      </a:r>
                      <a:endParaRPr sz="900" spc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spc="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7+7</a:t>
                      </a:r>
                      <a:endParaRPr sz="9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0062" y="7810500"/>
            <a:ext cx="857249" cy="274637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3702612" y="8135620"/>
            <a:ext cx="13389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Tornillos de bloqueo de emergencia 3.0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65151"/>
              </p:ext>
            </p:extLst>
          </p:nvPr>
        </p:nvGraphicFramePr>
        <p:xfrm>
          <a:off x="3705190" y="8501804"/>
          <a:ext cx="1355725" cy="1020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44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</a:t>
                      </a:r>
                      <a:r>
                        <a:rPr sz="900" spc="-1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900" spc="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TIT</a:t>
                      </a: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75"/>
                        </a:lnSpc>
                      </a:pPr>
                      <a:r>
                        <a:rPr sz="900" spc="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LEN </a:t>
                      </a:r>
                      <a:r>
                        <a:rPr sz="900" spc="-1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MM)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35975010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51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35975012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3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35975014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35975016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27"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35975018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901"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35975020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15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0" name="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91128" y="7808976"/>
            <a:ext cx="847344" cy="27736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7325" y="7848600"/>
            <a:ext cx="258762" cy="24923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41637" y="7847013"/>
            <a:ext cx="258761" cy="24923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64075" y="7847013"/>
            <a:ext cx="258762" cy="249236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5290112" y="8870187"/>
            <a:ext cx="12094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9999"/>
                </a:solidFill>
                <a:latin typeface="Trebuchet MS"/>
                <a:cs typeface="Trebuchet MS"/>
              </a:rPr>
              <a:t>Tornillo de flexión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90662"/>
              </p:ext>
            </p:extLst>
          </p:nvPr>
        </p:nvGraphicFramePr>
        <p:xfrm>
          <a:off x="5195887" y="9175412"/>
          <a:ext cx="1555444" cy="277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95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REF </a:t>
                      </a:r>
                      <a:r>
                        <a:rPr sz="900" spc="-1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900" spc="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TIT</a:t>
                      </a: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17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900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MOI </a:t>
                      </a:r>
                      <a:r>
                        <a:rPr sz="900" spc="-5" dirty="0">
                          <a:solidFill>
                            <a:srgbClr val="A6A6A6"/>
                          </a:solidFill>
                          <a:latin typeface="Trebuchet MS"/>
                          <a:cs typeface="Trebuchet MS"/>
                        </a:rPr>
                        <a:t>35976001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  <a:prstDash val="solid"/>
                    </a:lnL>
                    <a:lnR w="6350">
                      <a:solidFill>
                        <a:srgbClr val="BFBFBF"/>
                      </a:solidFill>
                      <a:prstDash val="solid"/>
                    </a:lnR>
                    <a:lnT w="635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04741" y="8855070"/>
            <a:ext cx="249236" cy="198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12" y="5456237"/>
            <a:ext cx="863599" cy="3508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144" y="7471893"/>
            <a:ext cx="6872288" cy="2378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8612" y="5444727"/>
            <a:ext cx="1356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9999"/>
                </a:solidFill>
                <a:latin typeface="Cambria Math"/>
                <a:cs typeface="Cambria Math"/>
              </a:rPr>
              <a:t>∣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TR A U M 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426" y="6044184"/>
            <a:ext cx="1964373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597A0"/>
                </a:solidFill>
                <a:latin typeface="Trebuchet MS"/>
                <a:cs typeface="Trebuchet MS"/>
              </a:rPr>
              <a:t>OFICINA DE EE.UU.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535"/>
              </a:lnSpc>
              <a:spcBef>
                <a:spcPts val="60"/>
              </a:spcBef>
            </a:pP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</a:rPr>
              <a:t>2404 Hollywood Blvd.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ts val="1535"/>
              </a:lnSpc>
            </a:pP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</a:rPr>
              <a:t>Hollywood, FL 33020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rebuchet MS"/>
              <a:cs typeface="Trebuchet MS"/>
            </a:endParaRPr>
          </a:p>
          <a:p>
            <a:pPr marL="12700">
              <a:lnSpc>
                <a:spcPts val="1930"/>
              </a:lnSpc>
              <a:spcBef>
                <a:spcPts val="5"/>
              </a:spcBef>
            </a:pPr>
            <a:r>
              <a:rPr sz="1400" dirty="0">
                <a:solidFill>
                  <a:srgbClr val="4597A0"/>
                </a:solidFill>
                <a:latin typeface="Trebuchet MS"/>
                <a:cs typeface="Trebuchet MS"/>
              </a:rPr>
              <a:t>OFICINA DE PUERTO RICO</a:t>
            </a:r>
            <a:endParaRPr sz="1400" dirty="0">
              <a:latin typeface="Trebuchet MS"/>
              <a:cs typeface="Trebuchet MS"/>
            </a:endParaRPr>
          </a:p>
          <a:p>
            <a:pPr marL="12700" marR="619760">
              <a:lnSpc>
                <a:spcPts val="1300"/>
              </a:lnSpc>
              <a:spcBef>
                <a:spcPts val="145"/>
              </a:spcBef>
            </a:pP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</a:rPr>
              <a:t>Calle Santa Ana 1660 Esq. Fidalgo Díaz,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</a:rPr>
              <a:t>San Juan, Puerto Rico 00909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ts val="1300"/>
              </a:lnSpc>
              <a:spcBef>
                <a:spcPts val="1295"/>
              </a:spcBef>
            </a:pP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</a:rPr>
              <a:t>Correo electrónico: </a:t>
            </a: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  <a:hlinkClick r:id="rId4"/>
              </a:rPr>
              <a:t>info@madisonorthoinc. com </a:t>
            </a: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</a:rPr>
              <a:t>Página web: </a:t>
            </a:r>
            <a:r>
              <a:rPr sz="1100" dirty="0">
                <a:solidFill>
                  <a:srgbClr val="C0C0C0"/>
                </a:solidFill>
                <a:latin typeface="Trebuchet MS"/>
                <a:cs typeface="Trebuchet MS"/>
                <a:hlinkClick r:id="rId5"/>
              </a:rPr>
              <a:t>www.madisonorthoinc.com</a:t>
            </a:r>
            <a:endParaRPr sz="1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C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646</Words>
  <Application>Microsoft Macintosh PowerPoint</Application>
  <PresentationFormat>A4 (210 x 297 mm)</PresentationFormat>
  <Paragraphs>143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Cambria Math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keywords>, docId:50A6DFBEBBE74E48E78E826578AB53E7</cp:keywords>
  <cp:lastModifiedBy>office</cp:lastModifiedBy>
  <cp:revision>5</cp:revision>
  <dcterms:created xsi:type="dcterms:W3CDTF">2022-12-12T17:00:59Z</dcterms:created>
  <dcterms:modified xsi:type="dcterms:W3CDTF">2022-12-29T14:55:53Z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LastSaved">
    <vt:filetime>2022-12-12T00:00:00Z</vt:filetime>
  </property>
</Properties>
</file>